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3"/>
  </p:notesMasterIdLst>
  <p:sldIdLst>
    <p:sldId id="257" r:id="rId2"/>
  </p:sldIdLst>
  <p:sldSz cx="10799763" cy="10799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 userDrawn="1">
          <p15:clr>
            <a:srgbClr val="A4A3A4"/>
          </p15:clr>
        </p15:guide>
        <p15:guide id="2" pos="34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47"/>
    <p:restoredTop sz="94628"/>
  </p:normalViewPr>
  <p:slideViewPr>
    <p:cSldViewPr snapToGrid="0" snapToObjects="1" showGuides="1">
      <p:cViewPr>
        <p:scale>
          <a:sx n="100" d="100"/>
          <a:sy n="100" d="100"/>
        </p:scale>
        <p:origin x="960" y="144"/>
      </p:cViewPr>
      <p:guideLst>
        <p:guide orient="horz" pos="3402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IT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ACC025-59DC-CA49-BF5E-EEC236669EE7}" type="datetimeFigureOut">
              <a:rPr kumimoji="1" lang="ja-IT" altLang="en-US" smtClean="0"/>
              <a:t>10/08/21</a:t>
            </a:fld>
            <a:endParaRPr kumimoji="1" lang="ja-IT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IT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IT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IT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68A8B-ACE0-2640-B70D-E51D1CD9B8D2}" type="slidenum">
              <a:rPr kumimoji="1" lang="ja-IT" altLang="en-US" smtClean="0"/>
              <a:t>‹#›</a:t>
            </a:fld>
            <a:endParaRPr kumimoji="1" lang="ja-IT" altLang="en-US"/>
          </a:p>
        </p:txBody>
      </p:sp>
    </p:spTree>
    <p:extLst>
      <p:ext uri="{BB962C8B-B14F-4D97-AF65-F5344CB8AC3E}">
        <p14:creationId xmlns:p14="http://schemas.microsoft.com/office/powerpoint/2010/main" val="3184796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IT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168A8B-ACE0-2640-B70D-E51D1CD9B8D2}" type="slidenum">
              <a:rPr kumimoji="1" lang="ja-IT" altLang="en-US" smtClean="0"/>
              <a:t>1</a:t>
            </a:fld>
            <a:endParaRPr kumimoji="1" lang="ja-IT" altLang="en-US"/>
          </a:p>
        </p:txBody>
      </p:sp>
    </p:spTree>
    <p:extLst>
      <p:ext uri="{BB962C8B-B14F-4D97-AF65-F5344CB8AC3E}">
        <p14:creationId xmlns:p14="http://schemas.microsoft.com/office/powerpoint/2010/main" val="2137214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2" y="1767462"/>
            <a:ext cx="9179799" cy="3759917"/>
          </a:xfrm>
        </p:spPr>
        <p:txBody>
          <a:bodyPr anchor="b"/>
          <a:lstStyle>
            <a:lvl1pPr algn="ctr">
              <a:defRPr sz="708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5672376"/>
            <a:ext cx="8099822" cy="2607442"/>
          </a:xfrm>
        </p:spPr>
        <p:txBody>
          <a:bodyPr/>
          <a:lstStyle>
            <a:lvl1pPr marL="0" indent="0" algn="ctr">
              <a:buNone/>
              <a:defRPr sz="2835"/>
            </a:lvl1pPr>
            <a:lvl2pPr marL="539999" indent="0" algn="ctr">
              <a:buNone/>
              <a:defRPr sz="2362"/>
            </a:lvl2pPr>
            <a:lvl3pPr marL="1079998" indent="0" algn="ctr">
              <a:buNone/>
              <a:defRPr sz="2126"/>
            </a:lvl3pPr>
            <a:lvl4pPr marL="1619997" indent="0" algn="ctr">
              <a:buNone/>
              <a:defRPr sz="1890"/>
            </a:lvl4pPr>
            <a:lvl5pPr marL="2159996" indent="0" algn="ctr">
              <a:buNone/>
              <a:defRPr sz="1890"/>
            </a:lvl5pPr>
            <a:lvl6pPr marL="2699995" indent="0" algn="ctr">
              <a:buNone/>
              <a:defRPr sz="1890"/>
            </a:lvl6pPr>
            <a:lvl7pPr marL="3239994" indent="0" algn="ctr">
              <a:buNone/>
              <a:defRPr sz="1890"/>
            </a:lvl7pPr>
            <a:lvl8pPr marL="3779992" indent="0" algn="ctr">
              <a:buNone/>
              <a:defRPr sz="1890"/>
            </a:lvl8pPr>
            <a:lvl9pPr marL="4319991" indent="0" algn="ctr">
              <a:buNone/>
              <a:defRPr sz="189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C42D-87C5-224D-A542-2F345D838AE5}" type="datetimeFigureOut">
              <a:rPr kumimoji="1" lang="ja-IT" altLang="en-US" smtClean="0"/>
              <a:t>10/08/21</a:t>
            </a:fld>
            <a:endParaRPr kumimoji="1" lang="ja-IT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IT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A8AAB-1964-6647-9121-FB205D2502DE}" type="slidenum">
              <a:rPr kumimoji="1" lang="ja-IT" altLang="en-US" smtClean="0"/>
              <a:t>‹#›</a:t>
            </a:fld>
            <a:endParaRPr kumimoji="1" lang="ja-IT" altLang="en-US"/>
          </a:p>
        </p:txBody>
      </p:sp>
    </p:spTree>
    <p:extLst>
      <p:ext uri="{BB962C8B-B14F-4D97-AF65-F5344CB8AC3E}">
        <p14:creationId xmlns:p14="http://schemas.microsoft.com/office/powerpoint/2010/main" val="247697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C42D-87C5-224D-A542-2F345D838AE5}" type="datetimeFigureOut">
              <a:rPr kumimoji="1" lang="ja-IT" altLang="en-US" smtClean="0"/>
              <a:t>10/08/21</a:t>
            </a:fld>
            <a:endParaRPr kumimoji="1" lang="ja-IT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IT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A8AAB-1964-6647-9121-FB205D2502DE}" type="slidenum">
              <a:rPr kumimoji="1" lang="ja-IT" altLang="en-US" smtClean="0"/>
              <a:t>‹#›</a:t>
            </a:fld>
            <a:endParaRPr kumimoji="1" lang="ja-IT" altLang="en-US"/>
          </a:p>
        </p:txBody>
      </p:sp>
    </p:spTree>
    <p:extLst>
      <p:ext uri="{BB962C8B-B14F-4D97-AF65-F5344CB8AC3E}">
        <p14:creationId xmlns:p14="http://schemas.microsoft.com/office/powerpoint/2010/main" val="1705046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1" y="574987"/>
            <a:ext cx="2328699" cy="91523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574987"/>
            <a:ext cx="6851100" cy="91523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C42D-87C5-224D-A542-2F345D838AE5}" type="datetimeFigureOut">
              <a:rPr kumimoji="1" lang="ja-IT" altLang="en-US" smtClean="0"/>
              <a:t>10/08/21</a:t>
            </a:fld>
            <a:endParaRPr kumimoji="1" lang="ja-IT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IT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A8AAB-1964-6647-9121-FB205D2502DE}" type="slidenum">
              <a:rPr kumimoji="1" lang="ja-IT" altLang="en-US" smtClean="0"/>
              <a:t>‹#›</a:t>
            </a:fld>
            <a:endParaRPr kumimoji="1" lang="ja-IT" altLang="en-US"/>
          </a:p>
        </p:txBody>
      </p:sp>
    </p:spTree>
    <p:extLst>
      <p:ext uri="{BB962C8B-B14F-4D97-AF65-F5344CB8AC3E}">
        <p14:creationId xmlns:p14="http://schemas.microsoft.com/office/powerpoint/2010/main" val="1898873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C42D-87C5-224D-A542-2F345D838AE5}" type="datetimeFigureOut">
              <a:rPr kumimoji="1" lang="ja-IT" altLang="en-US" smtClean="0"/>
              <a:t>10/08/21</a:t>
            </a:fld>
            <a:endParaRPr kumimoji="1" lang="ja-IT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IT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A8AAB-1964-6647-9121-FB205D2502DE}" type="slidenum">
              <a:rPr kumimoji="1" lang="ja-IT" altLang="en-US" smtClean="0"/>
              <a:t>‹#›</a:t>
            </a:fld>
            <a:endParaRPr kumimoji="1" lang="ja-IT" altLang="en-US"/>
          </a:p>
        </p:txBody>
      </p:sp>
    </p:spTree>
    <p:extLst>
      <p:ext uri="{BB962C8B-B14F-4D97-AF65-F5344CB8AC3E}">
        <p14:creationId xmlns:p14="http://schemas.microsoft.com/office/powerpoint/2010/main" val="1829093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2692444"/>
            <a:ext cx="9314796" cy="4492401"/>
          </a:xfrm>
        </p:spPr>
        <p:txBody>
          <a:bodyPr anchor="b"/>
          <a:lstStyle>
            <a:lvl1pPr>
              <a:defRPr sz="708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7227345"/>
            <a:ext cx="9314796" cy="2362447"/>
          </a:xfrm>
        </p:spPr>
        <p:txBody>
          <a:bodyPr/>
          <a:lstStyle>
            <a:lvl1pPr marL="0" indent="0">
              <a:buNone/>
              <a:defRPr sz="2835">
                <a:solidFill>
                  <a:schemeClr val="tx1"/>
                </a:solidFill>
              </a:defRPr>
            </a:lvl1pPr>
            <a:lvl2pPr marL="539999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C42D-87C5-224D-A542-2F345D838AE5}" type="datetimeFigureOut">
              <a:rPr kumimoji="1" lang="ja-IT" altLang="en-US" smtClean="0"/>
              <a:t>10/08/21</a:t>
            </a:fld>
            <a:endParaRPr kumimoji="1" lang="ja-IT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IT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A8AAB-1964-6647-9121-FB205D2502DE}" type="slidenum">
              <a:rPr kumimoji="1" lang="ja-IT" altLang="en-US" smtClean="0"/>
              <a:t>‹#›</a:t>
            </a:fld>
            <a:endParaRPr kumimoji="1" lang="ja-IT" altLang="en-US"/>
          </a:p>
        </p:txBody>
      </p:sp>
    </p:spTree>
    <p:extLst>
      <p:ext uri="{BB962C8B-B14F-4D97-AF65-F5344CB8AC3E}">
        <p14:creationId xmlns:p14="http://schemas.microsoft.com/office/powerpoint/2010/main" val="3916474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2874937"/>
            <a:ext cx="4589899" cy="68523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2874937"/>
            <a:ext cx="4589899" cy="68523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C42D-87C5-224D-A542-2F345D838AE5}" type="datetimeFigureOut">
              <a:rPr kumimoji="1" lang="ja-IT" altLang="en-US" smtClean="0"/>
              <a:t>10/08/21</a:t>
            </a:fld>
            <a:endParaRPr kumimoji="1" lang="ja-IT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IT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A8AAB-1964-6647-9121-FB205D2502DE}" type="slidenum">
              <a:rPr kumimoji="1" lang="ja-IT" altLang="en-US" smtClean="0"/>
              <a:t>‹#›</a:t>
            </a:fld>
            <a:endParaRPr kumimoji="1" lang="ja-IT" altLang="en-US"/>
          </a:p>
        </p:txBody>
      </p:sp>
    </p:spTree>
    <p:extLst>
      <p:ext uri="{BB962C8B-B14F-4D97-AF65-F5344CB8AC3E}">
        <p14:creationId xmlns:p14="http://schemas.microsoft.com/office/powerpoint/2010/main" val="1823424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574990"/>
            <a:ext cx="9314796" cy="208745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2647443"/>
            <a:ext cx="4568805" cy="129747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3944914"/>
            <a:ext cx="4568805" cy="58023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1" y="2647443"/>
            <a:ext cx="4591306" cy="129747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1" y="3944914"/>
            <a:ext cx="4591306" cy="58023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C42D-87C5-224D-A542-2F345D838AE5}" type="datetimeFigureOut">
              <a:rPr kumimoji="1" lang="ja-IT" altLang="en-US" smtClean="0"/>
              <a:t>10/08/21</a:t>
            </a:fld>
            <a:endParaRPr kumimoji="1" lang="ja-IT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IT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A8AAB-1964-6647-9121-FB205D2502DE}" type="slidenum">
              <a:rPr kumimoji="1" lang="ja-IT" altLang="en-US" smtClean="0"/>
              <a:t>‹#›</a:t>
            </a:fld>
            <a:endParaRPr kumimoji="1" lang="ja-IT" altLang="en-US"/>
          </a:p>
        </p:txBody>
      </p:sp>
    </p:spTree>
    <p:extLst>
      <p:ext uri="{BB962C8B-B14F-4D97-AF65-F5344CB8AC3E}">
        <p14:creationId xmlns:p14="http://schemas.microsoft.com/office/powerpoint/2010/main" val="1642515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C42D-87C5-224D-A542-2F345D838AE5}" type="datetimeFigureOut">
              <a:rPr kumimoji="1" lang="ja-IT" altLang="en-US" smtClean="0"/>
              <a:t>10/08/21</a:t>
            </a:fld>
            <a:endParaRPr kumimoji="1" lang="ja-IT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IT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A8AAB-1964-6647-9121-FB205D2502DE}" type="slidenum">
              <a:rPr kumimoji="1" lang="ja-IT" altLang="en-US" smtClean="0"/>
              <a:t>‹#›</a:t>
            </a:fld>
            <a:endParaRPr kumimoji="1" lang="ja-IT" altLang="en-US"/>
          </a:p>
        </p:txBody>
      </p:sp>
    </p:spTree>
    <p:extLst>
      <p:ext uri="{BB962C8B-B14F-4D97-AF65-F5344CB8AC3E}">
        <p14:creationId xmlns:p14="http://schemas.microsoft.com/office/powerpoint/2010/main" val="1867915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C42D-87C5-224D-A542-2F345D838AE5}" type="datetimeFigureOut">
              <a:rPr kumimoji="1" lang="ja-IT" altLang="en-US" smtClean="0"/>
              <a:t>10/08/21</a:t>
            </a:fld>
            <a:endParaRPr kumimoji="1" lang="ja-IT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IT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A8AAB-1964-6647-9121-FB205D2502DE}" type="slidenum">
              <a:rPr kumimoji="1" lang="ja-IT" altLang="en-US" smtClean="0"/>
              <a:t>‹#›</a:t>
            </a:fld>
            <a:endParaRPr kumimoji="1" lang="ja-IT" altLang="en-US"/>
          </a:p>
        </p:txBody>
      </p:sp>
    </p:spTree>
    <p:extLst>
      <p:ext uri="{BB962C8B-B14F-4D97-AF65-F5344CB8AC3E}">
        <p14:creationId xmlns:p14="http://schemas.microsoft.com/office/powerpoint/2010/main" val="4022083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719984"/>
            <a:ext cx="3483205" cy="2519945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1554968"/>
            <a:ext cx="5467380" cy="7674832"/>
          </a:xfrm>
        </p:spPr>
        <p:txBody>
          <a:bodyPr/>
          <a:lstStyle>
            <a:lvl1pPr>
              <a:defRPr sz="3780"/>
            </a:lvl1pPr>
            <a:lvl2pPr>
              <a:defRPr sz="3307"/>
            </a:lvl2pPr>
            <a:lvl3pPr>
              <a:defRPr sz="2835"/>
            </a:lvl3pPr>
            <a:lvl4pPr>
              <a:defRPr sz="2362"/>
            </a:lvl4pPr>
            <a:lvl5pPr>
              <a:defRPr sz="2362"/>
            </a:lvl5pPr>
            <a:lvl6pPr>
              <a:defRPr sz="2362"/>
            </a:lvl6pPr>
            <a:lvl7pPr>
              <a:defRPr sz="2362"/>
            </a:lvl7pPr>
            <a:lvl8pPr>
              <a:defRPr sz="2362"/>
            </a:lvl8pPr>
            <a:lvl9pPr>
              <a:defRPr sz="23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3239929"/>
            <a:ext cx="3483205" cy="6002369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C42D-87C5-224D-A542-2F345D838AE5}" type="datetimeFigureOut">
              <a:rPr kumimoji="1" lang="ja-IT" altLang="en-US" smtClean="0"/>
              <a:t>10/08/21</a:t>
            </a:fld>
            <a:endParaRPr kumimoji="1" lang="ja-IT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IT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A8AAB-1964-6647-9121-FB205D2502DE}" type="slidenum">
              <a:rPr kumimoji="1" lang="ja-IT" altLang="en-US" smtClean="0"/>
              <a:t>‹#›</a:t>
            </a:fld>
            <a:endParaRPr kumimoji="1" lang="ja-IT" altLang="en-US"/>
          </a:p>
        </p:txBody>
      </p:sp>
    </p:spTree>
    <p:extLst>
      <p:ext uri="{BB962C8B-B14F-4D97-AF65-F5344CB8AC3E}">
        <p14:creationId xmlns:p14="http://schemas.microsoft.com/office/powerpoint/2010/main" val="2595960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719984"/>
            <a:ext cx="3483205" cy="2519945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1554968"/>
            <a:ext cx="5467380" cy="7674832"/>
          </a:xfrm>
        </p:spPr>
        <p:txBody>
          <a:bodyPr anchor="t"/>
          <a:lstStyle>
            <a:lvl1pPr marL="0" indent="0">
              <a:buNone/>
              <a:defRPr sz="3780"/>
            </a:lvl1pPr>
            <a:lvl2pPr marL="539999" indent="0">
              <a:buNone/>
              <a:defRPr sz="3307"/>
            </a:lvl2pPr>
            <a:lvl3pPr marL="1079998" indent="0">
              <a:buNone/>
              <a:defRPr sz="2835"/>
            </a:lvl3pPr>
            <a:lvl4pPr marL="1619997" indent="0">
              <a:buNone/>
              <a:defRPr sz="2362"/>
            </a:lvl4pPr>
            <a:lvl5pPr marL="2159996" indent="0">
              <a:buNone/>
              <a:defRPr sz="2362"/>
            </a:lvl5pPr>
            <a:lvl6pPr marL="2699995" indent="0">
              <a:buNone/>
              <a:defRPr sz="2362"/>
            </a:lvl6pPr>
            <a:lvl7pPr marL="3239994" indent="0">
              <a:buNone/>
              <a:defRPr sz="2362"/>
            </a:lvl7pPr>
            <a:lvl8pPr marL="3779992" indent="0">
              <a:buNone/>
              <a:defRPr sz="2362"/>
            </a:lvl8pPr>
            <a:lvl9pPr marL="4319991" indent="0">
              <a:buNone/>
              <a:defRPr sz="236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3239929"/>
            <a:ext cx="3483205" cy="6002369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C42D-87C5-224D-A542-2F345D838AE5}" type="datetimeFigureOut">
              <a:rPr kumimoji="1" lang="ja-IT" altLang="en-US" smtClean="0"/>
              <a:t>10/08/21</a:t>
            </a:fld>
            <a:endParaRPr kumimoji="1" lang="ja-IT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IT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A8AAB-1964-6647-9121-FB205D2502DE}" type="slidenum">
              <a:rPr kumimoji="1" lang="ja-IT" altLang="en-US" smtClean="0"/>
              <a:t>‹#›</a:t>
            </a:fld>
            <a:endParaRPr kumimoji="1" lang="ja-IT" altLang="en-US"/>
          </a:p>
        </p:txBody>
      </p:sp>
    </p:spTree>
    <p:extLst>
      <p:ext uri="{BB962C8B-B14F-4D97-AF65-F5344CB8AC3E}">
        <p14:creationId xmlns:p14="http://schemas.microsoft.com/office/powerpoint/2010/main" val="1950263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574990"/>
            <a:ext cx="9314796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2874937"/>
            <a:ext cx="9314796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10009783"/>
            <a:ext cx="242994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2C42D-87C5-224D-A542-2F345D838AE5}" type="datetimeFigureOut">
              <a:rPr kumimoji="1" lang="ja-IT" altLang="en-US" smtClean="0"/>
              <a:t>10/08/21</a:t>
            </a:fld>
            <a:endParaRPr kumimoji="1" lang="ja-IT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10009783"/>
            <a:ext cx="364492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IT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10009783"/>
            <a:ext cx="242994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A8AAB-1964-6647-9121-FB205D2502DE}" type="slidenum">
              <a:rPr kumimoji="1" lang="ja-IT" altLang="en-US" smtClean="0"/>
              <a:t>‹#›</a:t>
            </a:fld>
            <a:endParaRPr kumimoji="1" lang="ja-IT" altLang="en-US"/>
          </a:p>
        </p:txBody>
      </p:sp>
    </p:spTree>
    <p:extLst>
      <p:ext uri="{BB962C8B-B14F-4D97-AF65-F5344CB8AC3E}">
        <p14:creationId xmlns:p14="http://schemas.microsoft.com/office/powerpoint/2010/main" val="4163655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79998" rtl="0" eaLnBrk="1" latinLnBrk="0" hangingPunct="1">
        <a:lnSpc>
          <a:spcPct val="90000"/>
        </a:lnSpc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999" indent="-269999" algn="l" defTabSz="1079998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09998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7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6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5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969994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509993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4049992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589991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A6E38045-2F67-664A-BBC2-669EA1B97245}"/>
              </a:ext>
            </a:extLst>
          </p:cNvPr>
          <p:cNvSpPr/>
          <p:nvPr/>
        </p:nvSpPr>
        <p:spPr>
          <a:xfrm>
            <a:off x="70865" y="513775"/>
            <a:ext cx="4394790" cy="2468427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191" tIns="38096" rIns="76191" bIns="380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50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6413BA55-5B72-7745-900A-7E6D8490906B}"/>
              </a:ext>
            </a:extLst>
          </p:cNvPr>
          <p:cNvSpPr txBox="1"/>
          <p:nvPr/>
        </p:nvSpPr>
        <p:spPr>
          <a:xfrm>
            <a:off x="888243" y="50721"/>
            <a:ext cx="271093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/>
              <a:t>Recovered reentry capsule</a:t>
            </a:r>
            <a:endParaRPr lang="ja-JP" altLang="en-US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BB985F61-C790-7D42-BC78-2EB0EBAD2C4F}"/>
              </a:ext>
            </a:extLst>
          </p:cNvPr>
          <p:cNvSpPr txBox="1"/>
          <p:nvPr/>
        </p:nvSpPr>
        <p:spPr>
          <a:xfrm>
            <a:off x="1392011" y="803809"/>
            <a:ext cx="16968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dirty="0"/>
              <a:t>Securing works</a:t>
            </a:r>
            <a:endParaRPr lang="ja-JP" altLang="en-US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5C325BD0-79F2-D849-B833-C48F3E329141}"/>
              </a:ext>
            </a:extLst>
          </p:cNvPr>
          <p:cNvSpPr txBox="1"/>
          <p:nvPr/>
        </p:nvSpPr>
        <p:spPr>
          <a:xfrm>
            <a:off x="1706878" y="1958132"/>
            <a:ext cx="106711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Cleaning</a:t>
            </a:r>
            <a:endParaRPr lang="ja-JP" altLang="en-US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DC830DD4-F30C-6046-A8B6-6A8869096906}"/>
              </a:ext>
            </a:extLst>
          </p:cNvPr>
          <p:cNvSpPr txBox="1"/>
          <p:nvPr/>
        </p:nvSpPr>
        <p:spPr>
          <a:xfrm>
            <a:off x="776824" y="2518328"/>
            <a:ext cx="292721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Sampled gas inside container </a:t>
            </a:r>
            <a:endParaRPr lang="ja-JP" altLang="en-US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19B5F3C9-37E2-634A-9AFA-901D967A753F}"/>
              </a:ext>
            </a:extLst>
          </p:cNvPr>
          <p:cNvSpPr txBox="1"/>
          <p:nvPr/>
        </p:nvSpPr>
        <p:spPr>
          <a:xfrm>
            <a:off x="468483" y="472062"/>
            <a:ext cx="34068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/>
              <a:t>Quick Look Facility      in Woomera, SA</a:t>
            </a:r>
            <a:endParaRPr lang="ja-JP" altLang="en-US" sz="1600" b="1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E4EC8AAC-0353-3840-8760-2E02BEAD8D34}"/>
              </a:ext>
            </a:extLst>
          </p:cNvPr>
          <p:cNvSpPr txBox="1"/>
          <p:nvPr/>
        </p:nvSpPr>
        <p:spPr>
          <a:xfrm>
            <a:off x="407222" y="1381738"/>
            <a:ext cx="36785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Removed battery and electronics box</a:t>
            </a:r>
            <a:endParaRPr lang="ja-JP" altLang="en-US" dirty="0"/>
          </a:p>
        </p:txBody>
      </p:sp>
      <p:cxnSp>
        <p:nvCxnSpPr>
          <p:cNvPr id="41" name="カギ線コネクタ 40">
            <a:extLst>
              <a:ext uri="{FF2B5EF4-FFF2-40B4-BE49-F238E27FC236}">
                <a16:creationId xmlns:a16="http://schemas.microsoft.com/office/drawing/2014/main" id="{18711BBE-749A-4D4E-AA48-7C8A7662FC00}"/>
              </a:ext>
            </a:extLst>
          </p:cNvPr>
          <p:cNvCxnSpPr>
            <a:stCxn id="35" idx="2"/>
            <a:endCxn id="36" idx="0"/>
          </p:cNvCxnSpPr>
          <p:nvPr/>
        </p:nvCxnSpPr>
        <p:spPr>
          <a:xfrm rot="5400000">
            <a:off x="2050194" y="610292"/>
            <a:ext cx="383756" cy="3278"/>
          </a:xfrm>
          <a:prstGeom prst="bentConnector3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カギ線コネクタ 41">
            <a:extLst>
              <a:ext uri="{FF2B5EF4-FFF2-40B4-BE49-F238E27FC236}">
                <a16:creationId xmlns:a16="http://schemas.microsoft.com/office/drawing/2014/main" id="{F1DD0F40-2DDB-1B4A-A368-E18C13376C2C}"/>
              </a:ext>
            </a:extLst>
          </p:cNvPr>
          <p:cNvCxnSpPr>
            <a:cxnSpLocks/>
            <a:stCxn id="36" idx="2"/>
            <a:endCxn id="40" idx="0"/>
          </p:cNvCxnSpPr>
          <p:nvPr/>
        </p:nvCxnSpPr>
        <p:spPr>
          <a:xfrm rot="16200000" flipH="1">
            <a:off x="2139165" y="1274408"/>
            <a:ext cx="208597" cy="6061"/>
          </a:xfrm>
          <a:prstGeom prst="bentConnector3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カギ線コネクタ 42">
            <a:extLst>
              <a:ext uri="{FF2B5EF4-FFF2-40B4-BE49-F238E27FC236}">
                <a16:creationId xmlns:a16="http://schemas.microsoft.com/office/drawing/2014/main" id="{2E60CFB5-5011-0647-8867-FC72DF95923B}"/>
              </a:ext>
            </a:extLst>
          </p:cNvPr>
          <p:cNvCxnSpPr>
            <a:cxnSpLocks/>
            <a:stCxn id="40" idx="2"/>
            <a:endCxn id="37" idx="0"/>
          </p:cNvCxnSpPr>
          <p:nvPr/>
        </p:nvCxnSpPr>
        <p:spPr>
          <a:xfrm rot="5400000">
            <a:off x="2139933" y="1851571"/>
            <a:ext cx="207062" cy="6061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カギ線コネクタ 43">
            <a:extLst>
              <a:ext uri="{FF2B5EF4-FFF2-40B4-BE49-F238E27FC236}">
                <a16:creationId xmlns:a16="http://schemas.microsoft.com/office/drawing/2014/main" id="{727EE519-C5BB-1540-84FF-F30B63E17F95}"/>
              </a:ext>
            </a:extLst>
          </p:cNvPr>
          <p:cNvCxnSpPr>
            <a:cxnSpLocks/>
            <a:stCxn id="37" idx="2"/>
            <a:endCxn id="38" idx="0"/>
          </p:cNvCxnSpPr>
          <p:nvPr/>
        </p:nvCxnSpPr>
        <p:spPr>
          <a:xfrm rot="5400000">
            <a:off x="2145001" y="2422896"/>
            <a:ext cx="190864" cy="1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57C9D2C5-0E4B-3345-BABB-89BC48A8F49E}"/>
              </a:ext>
            </a:extLst>
          </p:cNvPr>
          <p:cNvSpPr txBox="1"/>
          <p:nvPr/>
        </p:nvSpPr>
        <p:spPr>
          <a:xfrm>
            <a:off x="1041865" y="3131764"/>
            <a:ext cx="239713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Transferred to Japan</a:t>
            </a:r>
            <a:endParaRPr lang="ja-JP" altLang="en-US" dirty="0"/>
          </a:p>
        </p:txBody>
      </p:sp>
      <p:cxnSp>
        <p:nvCxnSpPr>
          <p:cNvPr id="46" name="カギ線コネクタ 45">
            <a:extLst>
              <a:ext uri="{FF2B5EF4-FFF2-40B4-BE49-F238E27FC236}">
                <a16:creationId xmlns:a16="http://schemas.microsoft.com/office/drawing/2014/main" id="{C23CAF0C-2EEB-294A-B554-823464253FA5}"/>
              </a:ext>
            </a:extLst>
          </p:cNvPr>
          <p:cNvCxnSpPr>
            <a:cxnSpLocks/>
            <a:stCxn id="38" idx="2"/>
            <a:endCxn id="45" idx="0"/>
          </p:cNvCxnSpPr>
          <p:nvPr/>
        </p:nvCxnSpPr>
        <p:spPr>
          <a:xfrm rot="16200000" flipH="1">
            <a:off x="2118380" y="3009711"/>
            <a:ext cx="244104" cy="1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004AAE50-C09D-6045-87CA-61E732547AA0}"/>
              </a:ext>
            </a:extLst>
          </p:cNvPr>
          <p:cNvSpPr/>
          <p:nvPr/>
        </p:nvSpPr>
        <p:spPr>
          <a:xfrm>
            <a:off x="73211" y="4166300"/>
            <a:ext cx="4394790" cy="1917386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191" tIns="38096" rIns="76191" bIns="380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50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485B3A16-1CE1-BE4E-8FB0-DCF90134E30D}"/>
              </a:ext>
            </a:extLst>
          </p:cNvPr>
          <p:cNvSpPr txBox="1"/>
          <p:nvPr/>
        </p:nvSpPr>
        <p:spPr>
          <a:xfrm>
            <a:off x="877893" y="3711646"/>
            <a:ext cx="271093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Arrived to </a:t>
            </a:r>
            <a:r>
              <a:rPr lang="en-US" altLang="ja-JP" dirty="0" err="1"/>
              <a:t>ESCuC</a:t>
            </a:r>
            <a:r>
              <a:rPr lang="en-US" altLang="ja-JP" dirty="0"/>
              <a:t> on</a:t>
            </a:r>
            <a:r>
              <a:rPr lang="en-US" altLang="ja-IT" dirty="0"/>
              <a:t> 8 Dec. </a:t>
            </a:r>
            <a:endParaRPr lang="ja-IT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9A5AD26D-0BD1-FC45-9783-6DAB4D605CFE}"/>
              </a:ext>
            </a:extLst>
          </p:cNvPr>
          <p:cNvSpPr txBox="1"/>
          <p:nvPr/>
        </p:nvSpPr>
        <p:spPr>
          <a:xfrm>
            <a:off x="1047023" y="4437347"/>
            <a:ext cx="238058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Removed a heat shield</a:t>
            </a:r>
            <a:endParaRPr lang="ja-JP" altLang="en-US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F73D10E9-DED6-474A-99D0-A37F0011C610}"/>
              </a:ext>
            </a:extLst>
          </p:cNvPr>
          <p:cNvSpPr txBox="1"/>
          <p:nvPr/>
        </p:nvSpPr>
        <p:spPr>
          <a:xfrm>
            <a:off x="-20661" y="4137890"/>
            <a:ext cx="23926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/>
              <a:t>Class 10,000 Clean Room</a:t>
            </a:r>
            <a:endParaRPr lang="ja-JP" altLang="en-US" sz="1600" b="1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5E46C78D-6E8E-EF46-996D-3F4A9D81FB3A}"/>
              </a:ext>
            </a:extLst>
          </p:cNvPr>
          <p:cNvSpPr txBox="1"/>
          <p:nvPr/>
        </p:nvSpPr>
        <p:spPr>
          <a:xfrm>
            <a:off x="1737072" y="5019415"/>
            <a:ext cx="99257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/>
              <a:t>Cleaning</a:t>
            </a:r>
            <a:endParaRPr lang="ja-JP" altLang="en-US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23B4CAB3-127F-9F4C-8506-2BD416417FF2}"/>
              </a:ext>
            </a:extLst>
          </p:cNvPr>
          <p:cNvSpPr txBox="1"/>
          <p:nvPr/>
        </p:nvSpPr>
        <p:spPr>
          <a:xfrm>
            <a:off x="140690" y="5600740"/>
            <a:ext cx="419325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Set the container to container opening jigs</a:t>
            </a:r>
            <a:endParaRPr lang="ja-JP" altLang="en-US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C2BD272F-1FC4-4C43-80E3-31B7579930F5}"/>
              </a:ext>
            </a:extLst>
          </p:cNvPr>
          <p:cNvSpPr txBox="1"/>
          <p:nvPr/>
        </p:nvSpPr>
        <p:spPr>
          <a:xfrm>
            <a:off x="300501" y="6413921"/>
            <a:ext cx="3877813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Removed parts of the container other than an inner lid and a bottom part</a:t>
            </a:r>
            <a:endParaRPr lang="ja-JP" altLang="en-US"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241EF9D9-37F1-124B-8EFC-DA2ABE2964A4}"/>
              </a:ext>
            </a:extLst>
          </p:cNvPr>
          <p:cNvSpPr txBox="1"/>
          <p:nvPr/>
        </p:nvSpPr>
        <p:spPr>
          <a:xfrm>
            <a:off x="362175" y="7278713"/>
            <a:ext cx="376921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Transferred to the clean room for HY2</a:t>
            </a:r>
            <a:endParaRPr lang="ja-JP" altLang="en-US" dirty="0"/>
          </a:p>
        </p:txBody>
      </p:sp>
      <p:cxnSp>
        <p:nvCxnSpPr>
          <p:cNvPr id="55" name="カギ線コネクタ 54">
            <a:extLst>
              <a:ext uri="{FF2B5EF4-FFF2-40B4-BE49-F238E27FC236}">
                <a16:creationId xmlns:a16="http://schemas.microsoft.com/office/drawing/2014/main" id="{E520BCBB-ECB8-7245-A985-3B99603660DF}"/>
              </a:ext>
            </a:extLst>
          </p:cNvPr>
          <p:cNvCxnSpPr>
            <a:cxnSpLocks/>
            <a:stCxn id="48" idx="2"/>
            <a:endCxn id="49" idx="0"/>
          </p:cNvCxnSpPr>
          <p:nvPr/>
        </p:nvCxnSpPr>
        <p:spPr>
          <a:xfrm rot="16200000" flipH="1">
            <a:off x="2057154" y="4257185"/>
            <a:ext cx="356369" cy="3954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カギ線コネクタ 55">
            <a:extLst>
              <a:ext uri="{FF2B5EF4-FFF2-40B4-BE49-F238E27FC236}">
                <a16:creationId xmlns:a16="http://schemas.microsoft.com/office/drawing/2014/main" id="{067FF1B9-510B-9A46-AB81-15B281E95BBF}"/>
              </a:ext>
            </a:extLst>
          </p:cNvPr>
          <p:cNvCxnSpPr>
            <a:cxnSpLocks/>
            <a:stCxn id="49" idx="2"/>
            <a:endCxn id="51" idx="0"/>
          </p:cNvCxnSpPr>
          <p:nvPr/>
        </p:nvCxnSpPr>
        <p:spPr>
          <a:xfrm rot="5400000">
            <a:off x="2128971" y="4911071"/>
            <a:ext cx="212736" cy="3953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カギ線コネクタ 56">
            <a:extLst>
              <a:ext uri="{FF2B5EF4-FFF2-40B4-BE49-F238E27FC236}">
                <a16:creationId xmlns:a16="http://schemas.microsoft.com/office/drawing/2014/main" id="{C522A32E-AEB5-6C4C-9F75-D03670C8384A}"/>
              </a:ext>
            </a:extLst>
          </p:cNvPr>
          <p:cNvCxnSpPr>
            <a:cxnSpLocks/>
            <a:stCxn id="51" idx="2"/>
            <a:endCxn id="52" idx="0"/>
          </p:cNvCxnSpPr>
          <p:nvPr/>
        </p:nvCxnSpPr>
        <p:spPr>
          <a:xfrm rot="16200000" flipH="1">
            <a:off x="2129343" y="5492765"/>
            <a:ext cx="211993" cy="3955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カギ線コネクタ 57">
            <a:extLst>
              <a:ext uri="{FF2B5EF4-FFF2-40B4-BE49-F238E27FC236}">
                <a16:creationId xmlns:a16="http://schemas.microsoft.com/office/drawing/2014/main" id="{3D501EFB-B7F6-3A46-ADC7-2F7B54B000AA}"/>
              </a:ext>
            </a:extLst>
          </p:cNvPr>
          <p:cNvCxnSpPr>
            <a:cxnSpLocks/>
            <a:stCxn id="52" idx="2"/>
            <a:endCxn id="53" idx="0"/>
          </p:cNvCxnSpPr>
          <p:nvPr/>
        </p:nvCxnSpPr>
        <p:spPr>
          <a:xfrm rot="16200000" flipH="1">
            <a:off x="2016438" y="6190950"/>
            <a:ext cx="443849" cy="2091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カギ線コネクタ 58">
            <a:extLst>
              <a:ext uri="{FF2B5EF4-FFF2-40B4-BE49-F238E27FC236}">
                <a16:creationId xmlns:a16="http://schemas.microsoft.com/office/drawing/2014/main" id="{8148CE5E-888E-6441-AF33-E7367AB4E8D8}"/>
              </a:ext>
            </a:extLst>
          </p:cNvPr>
          <p:cNvCxnSpPr>
            <a:cxnSpLocks/>
            <a:stCxn id="53" idx="2"/>
            <a:endCxn id="54" idx="0"/>
          </p:cNvCxnSpPr>
          <p:nvPr/>
        </p:nvCxnSpPr>
        <p:spPr>
          <a:xfrm rot="16200000" flipH="1">
            <a:off x="2133865" y="7165794"/>
            <a:ext cx="218461" cy="7375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EE296ACE-A2F7-6740-AD23-A8A53823722F}"/>
              </a:ext>
            </a:extLst>
          </p:cNvPr>
          <p:cNvSpPr txBox="1"/>
          <p:nvPr/>
        </p:nvSpPr>
        <p:spPr>
          <a:xfrm>
            <a:off x="131435" y="7870371"/>
            <a:ext cx="421569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Introduced container into CC3-1 on 11 Dec. </a:t>
            </a: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226DB68F-2854-6C4E-9C0C-39F159966705}"/>
              </a:ext>
            </a:extLst>
          </p:cNvPr>
          <p:cNvSpPr/>
          <p:nvPr/>
        </p:nvSpPr>
        <p:spPr>
          <a:xfrm>
            <a:off x="73211" y="8469073"/>
            <a:ext cx="4394790" cy="2142731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191" tIns="38096" rIns="76191" bIns="380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50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1CB2F37E-4D3E-9C48-8C58-669081967ADC}"/>
              </a:ext>
            </a:extLst>
          </p:cNvPr>
          <p:cNvSpPr txBox="1"/>
          <p:nvPr/>
        </p:nvSpPr>
        <p:spPr>
          <a:xfrm>
            <a:off x="47812" y="8441721"/>
            <a:ext cx="1749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/>
              <a:t>Vacuum Condition</a:t>
            </a:r>
            <a:endParaRPr lang="ja-JP" altLang="en-US" sz="1600" b="1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E3A9A08-FA28-914F-A19F-C3D71196FEBE}"/>
              </a:ext>
            </a:extLst>
          </p:cNvPr>
          <p:cNvSpPr txBox="1"/>
          <p:nvPr/>
        </p:nvSpPr>
        <p:spPr>
          <a:xfrm>
            <a:off x="676295" y="8799638"/>
            <a:ext cx="312818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Opened the container at CC3-1</a:t>
            </a:r>
            <a:endParaRPr lang="ja-JP" altLang="en-US" dirty="0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0F790F6A-C705-2344-AE12-9580CEA03386}"/>
              </a:ext>
            </a:extLst>
          </p:cNvPr>
          <p:cNvSpPr txBox="1"/>
          <p:nvPr/>
        </p:nvSpPr>
        <p:spPr>
          <a:xfrm>
            <a:off x="748091" y="9389496"/>
            <a:ext cx="29892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Extracted the sample catcher</a:t>
            </a:r>
            <a:endParaRPr lang="ja-JP" altLang="en-US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AE872052-EB2B-3044-BE7B-D7A7BD5F4868}"/>
              </a:ext>
            </a:extLst>
          </p:cNvPr>
          <p:cNvSpPr txBox="1"/>
          <p:nvPr/>
        </p:nvSpPr>
        <p:spPr>
          <a:xfrm>
            <a:off x="797267" y="9995717"/>
            <a:ext cx="290728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Transported catcher to CC3-2</a:t>
            </a:r>
            <a:endParaRPr lang="ja-JP" altLang="en-US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31862FF5-DE8C-2B42-9CB9-9353D523F118}"/>
              </a:ext>
            </a:extLst>
          </p:cNvPr>
          <p:cNvSpPr txBox="1"/>
          <p:nvPr/>
        </p:nvSpPr>
        <p:spPr>
          <a:xfrm>
            <a:off x="5851701" y="303864"/>
            <a:ext cx="383506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Opened Chamber A of catcher at CC3-2</a:t>
            </a:r>
            <a:endParaRPr lang="ja-JP" altLang="en-US" dirty="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2992BEEE-A621-864E-8805-8AED7B432A91}"/>
              </a:ext>
            </a:extLst>
          </p:cNvPr>
          <p:cNvSpPr txBox="1"/>
          <p:nvPr/>
        </p:nvSpPr>
        <p:spPr>
          <a:xfrm>
            <a:off x="6108703" y="1453403"/>
            <a:ext cx="331129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Transferred the catcher to CC3-3</a:t>
            </a:r>
            <a:endParaRPr lang="ja-JP" altLang="en-US" dirty="0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81BE3AF7-833F-4742-BFA9-5AF04B43D745}"/>
              </a:ext>
            </a:extLst>
          </p:cNvPr>
          <p:cNvSpPr txBox="1"/>
          <p:nvPr/>
        </p:nvSpPr>
        <p:spPr>
          <a:xfrm>
            <a:off x="5618707" y="2039204"/>
            <a:ext cx="430104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Closed gate valve between CC3-2 and CC3-3</a:t>
            </a:r>
            <a:endParaRPr lang="ja-JP" altLang="en-US" dirty="0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7D2F31DF-FF27-274D-A175-2858A160FE99}"/>
              </a:ext>
            </a:extLst>
          </p:cNvPr>
          <p:cNvSpPr txBox="1"/>
          <p:nvPr/>
        </p:nvSpPr>
        <p:spPr>
          <a:xfrm>
            <a:off x="5110447" y="878715"/>
            <a:ext cx="531756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Recovered samples from the Chamber A of the catcher</a:t>
            </a:r>
            <a:endParaRPr lang="ja-JP" altLang="en-US" dirty="0"/>
          </a:p>
        </p:txBody>
      </p:sp>
      <p:cxnSp>
        <p:nvCxnSpPr>
          <p:cNvPr id="70" name="カギ線コネクタ 69">
            <a:extLst>
              <a:ext uri="{FF2B5EF4-FFF2-40B4-BE49-F238E27FC236}">
                <a16:creationId xmlns:a16="http://schemas.microsoft.com/office/drawing/2014/main" id="{FB873D8D-5F20-C546-8F13-8699E20EEAFD}"/>
              </a:ext>
            </a:extLst>
          </p:cNvPr>
          <p:cNvCxnSpPr>
            <a:cxnSpLocks/>
            <a:stCxn id="60" idx="2"/>
            <a:endCxn id="63" idx="0"/>
          </p:cNvCxnSpPr>
          <p:nvPr/>
        </p:nvCxnSpPr>
        <p:spPr>
          <a:xfrm rot="16200000" flipH="1">
            <a:off x="1959867" y="8519117"/>
            <a:ext cx="559935" cy="1106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カギ線コネクタ 70">
            <a:extLst>
              <a:ext uri="{FF2B5EF4-FFF2-40B4-BE49-F238E27FC236}">
                <a16:creationId xmlns:a16="http://schemas.microsoft.com/office/drawing/2014/main" id="{192D54DA-3833-B847-9B7C-E5E7AE3A25EE}"/>
              </a:ext>
            </a:extLst>
          </p:cNvPr>
          <p:cNvCxnSpPr>
            <a:cxnSpLocks/>
            <a:stCxn id="65" idx="3"/>
            <a:endCxn id="66" idx="1"/>
          </p:cNvCxnSpPr>
          <p:nvPr/>
        </p:nvCxnSpPr>
        <p:spPr>
          <a:xfrm flipV="1">
            <a:off x="3704554" y="488530"/>
            <a:ext cx="2147147" cy="9691853"/>
          </a:xfrm>
          <a:prstGeom prst="bentConnector3">
            <a:avLst>
              <a:gd name="adj1" fmla="val 42311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カギ線コネクタ 71">
            <a:extLst>
              <a:ext uri="{FF2B5EF4-FFF2-40B4-BE49-F238E27FC236}">
                <a16:creationId xmlns:a16="http://schemas.microsoft.com/office/drawing/2014/main" id="{402CCBF8-ADE5-904E-AFAE-4FA122BCF61D}"/>
              </a:ext>
            </a:extLst>
          </p:cNvPr>
          <p:cNvCxnSpPr>
            <a:cxnSpLocks/>
            <a:stCxn id="66" idx="2"/>
            <a:endCxn id="69" idx="0"/>
          </p:cNvCxnSpPr>
          <p:nvPr/>
        </p:nvCxnSpPr>
        <p:spPr>
          <a:xfrm rot="5400000">
            <a:off x="7666472" y="775955"/>
            <a:ext cx="205519" cy="12700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カギ線コネクタ 72">
            <a:extLst>
              <a:ext uri="{FF2B5EF4-FFF2-40B4-BE49-F238E27FC236}">
                <a16:creationId xmlns:a16="http://schemas.microsoft.com/office/drawing/2014/main" id="{E0A03EDB-E33A-CF47-9274-56CDAFC05CCC}"/>
              </a:ext>
            </a:extLst>
          </p:cNvPr>
          <p:cNvCxnSpPr>
            <a:cxnSpLocks/>
            <a:stCxn id="69" idx="2"/>
            <a:endCxn id="67" idx="0"/>
          </p:cNvCxnSpPr>
          <p:nvPr/>
        </p:nvCxnSpPr>
        <p:spPr>
          <a:xfrm rot="5400000">
            <a:off x="7664112" y="1348284"/>
            <a:ext cx="205356" cy="4882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カギ線コネクタ 73">
            <a:extLst>
              <a:ext uri="{FF2B5EF4-FFF2-40B4-BE49-F238E27FC236}">
                <a16:creationId xmlns:a16="http://schemas.microsoft.com/office/drawing/2014/main" id="{EF160D4B-0CEC-D348-9909-722B4AE8C6D0}"/>
              </a:ext>
            </a:extLst>
          </p:cNvPr>
          <p:cNvCxnSpPr>
            <a:cxnSpLocks/>
            <a:stCxn id="67" idx="2"/>
            <a:endCxn id="68" idx="0"/>
          </p:cNvCxnSpPr>
          <p:nvPr/>
        </p:nvCxnSpPr>
        <p:spPr>
          <a:xfrm rot="16200000" flipH="1">
            <a:off x="7658555" y="1928528"/>
            <a:ext cx="216469" cy="4881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カギ線コネクタ 74">
            <a:extLst>
              <a:ext uri="{FF2B5EF4-FFF2-40B4-BE49-F238E27FC236}">
                <a16:creationId xmlns:a16="http://schemas.microsoft.com/office/drawing/2014/main" id="{0F6A1CDD-0D70-0742-AD85-49B7F109B6DC}"/>
              </a:ext>
            </a:extLst>
          </p:cNvPr>
          <p:cNvCxnSpPr>
            <a:cxnSpLocks/>
            <a:stCxn id="63" idx="2"/>
            <a:endCxn id="64" idx="0"/>
          </p:cNvCxnSpPr>
          <p:nvPr/>
        </p:nvCxnSpPr>
        <p:spPr>
          <a:xfrm rot="16200000" flipH="1">
            <a:off x="2131291" y="9278065"/>
            <a:ext cx="220526" cy="2335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カギ線コネクタ 75">
            <a:extLst>
              <a:ext uri="{FF2B5EF4-FFF2-40B4-BE49-F238E27FC236}">
                <a16:creationId xmlns:a16="http://schemas.microsoft.com/office/drawing/2014/main" id="{35F9A34E-4210-4C4D-ACE5-C232C6D30FC5}"/>
              </a:ext>
            </a:extLst>
          </p:cNvPr>
          <p:cNvCxnSpPr>
            <a:cxnSpLocks/>
            <a:stCxn id="64" idx="2"/>
            <a:endCxn id="65" idx="0"/>
          </p:cNvCxnSpPr>
          <p:nvPr/>
        </p:nvCxnSpPr>
        <p:spPr>
          <a:xfrm rot="16200000" flipH="1">
            <a:off x="2128372" y="9873177"/>
            <a:ext cx="236889" cy="8189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1283660A-2B21-3443-8B01-563918EF62B1}"/>
              </a:ext>
            </a:extLst>
          </p:cNvPr>
          <p:cNvSpPr/>
          <p:nvPr/>
        </p:nvSpPr>
        <p:spPr>
          <a:xfrm>
            <a:off x="4753980" y="2591524"/>
            <a:ext cx="5997971" cy="8030402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191" tIns="38096" rIns="76191" bIns="380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500"/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AABE2268-9445-BD45-9B69-781C0987E026}"/>
              </a:ext>
            </a:extLst>
          </p:cNvPr>
          <p:cNvSpPr txBox="1"/>
          <p:nvPr/>
        </p:nvSpPr>
        <p:spPr>
          <a:xfrm>
            <a:off x="4703298" y="2532354"/>
            <a:ext cx="18140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/>
              <a:t>Nitrogen Condition</a:t>
            </a:r>
            <a:endParaRPr lang="ja-JP" altLang="en-US" sz="1600" b="1" dirty="0"/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F7036072-E0EC-4749-A375-0F380D0AFB30}"/>
              </a:ext>
            </a:extLst>
          </p:cNvPr>
          <p:cNvSpPr txBox="1"/>
          <p:nvPr/>
        </p:nvSpPr>
        <p:spPr>
          <a:xfrm>
            <a:off x="5502070" y="3958870"/>
            <a:ext cx="450576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Measured bulk weight of the catcher at CC4-2</a:t>
            </a:r>
            <a:endParaRPr lang="ja-JP" altLang="en-US" dirty="0"/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D5CC0C5A-DD3D-F449-9DCA-2E4534210D11}"/>
              </a:ext>
            </a:extLst>
          </p:cNvPr>
          <p:cNvSpPr txBox="1"/>
          <p:nvPr/>
        </p:nvSpPr>
        <p:spPr>
          <a:xfrm>
            <a:off x="5675785" y="5119359"/>
            <a:ext cx="417400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Dismantled the catcher and recovered bulk samples from each chamber at CC4-1</a:t>
            </a:r>
            <a:endParaRPr lang="ja-JP" altLang="en-US" dirty="0"/>
          </a:p>
        </p:txBody>
      </p:sp>
      <p:cxnSp>
        <p:nvCxnSpPr>
          <p:cNvPr id="84" name="カギ線コネクタ 83">
            <a:extLst>
              <a:ext uri="{FF2B5EF4-FFF2-40B4-BE49-F238E27FC236}">
                <a16:creationId xmlns:a16="http://schemas.microsoft.com/office/drawing/2014/main" id="{3B81C6DE-5F9F-4D41-9B2B-444FE22B8823}"/>
              </a:ext>
            </a:extLst>
          </p:cNvPr>
          <p:cNvCxnSpPr>
            <a:cxnSpLocks/>
            <a:stCxn id="81" idx="2"/>
            <a:endCxn id="165" idx="0"/>
          </p:cNvCxnSpPr>
          <p:nvPr/>
        </p:nvCxnSpPr>
        <p:spPr>
          <a:xfrm rot="16200000" flipH="1">
            <a:off x="7652141" y="4431015"/>
            <a:ext cx="213553" cy="7925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カギ線コネクタ 85">
            <a:extLst>
              <a:ext uri="{FF2B5EF4-FFF2-40B4-BE49-F238E27FC236}">
                <a16:creationId xmlns:a16="http://schemas.microsoft.com/office/drawing/2014/main" id="{442C5BA0-0249-E841-9C3E-D62A9298C31D}"/>
              </a:ext>
            </a:extLst>
          </p:cNvPr>
          <p:cNvCxnSpPr>
            <a:cxnSpLocks/>
            <a:stCxn id="83" idx="2"/>
            <a:endCxn id="178" idx="0"/>
          </p:cNvCxnSpPr>
          <p:nvPr/>
        </p:nvCxnSpPr>
        <p:spPr>
          <a:xfrm rot="5400000">
            <a:off x="7656858" y="5870175"/>
            <a:ext cx="210414" cy="1444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E89EA1BD-0108-9044-A44A-429D485E03A9}"/>
              </a:ext>
            </a:extLst>
          </p:cNvPr>
          <p:cNvSpPr txBox="1"/>
          <p:nvPr/>
        </p:nvSpPr>
        <p:spPr>
          <a:xfrm>
            <a:off x="5597112" y="6545907"/>
            <a:ext cx="432845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Measured weights of bulk samples at CC4-2</a:t>
            </a:r>
            <a:endParaRPr lang="ja-JP" altLang="en-US" dirty="0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EC85DE09-74CF-5A4B-BAF9-864E18005E16}"/>
              </a:ext>
            </a:extLst>
          </p:cNvPr>
          <p:cNvSpPr txBox="1"/>
          <p:nvPr/>
        </p:nvSpPr>
        <p:spPr>
          <a:xfrm>
            <a:off x="5707719" y="7126344"/>
            <a:ext cx="4097461" cy="369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Observed bulk samples with a microscope</a:t>
            </a:r>
            <a:endParaRPr lang="ja-JP" altLang="en-US" dirty="0"/>
          </a:p>
        </p:txBody>
      </p:sp>
      <p:cxnSp>
        <p:nvCxnSpPr>
          <p:cNvPr id="90" name="カギ線コネクタ 89">
            <a:extLst>
              <a:ext uri="{FF2B5EF4-FFF2-40B4-BE49-F238E27FC236}">
                <a16:creationId xmlns:a16="http://schemas.microsoft.com/office/drawing/2014/main" id="{625845A7-7659-D947-9DE4-1D6AB3CD7E4F}"/>
              </a:ext>
            </a:extLst>
          </p:cNvPr>
          <p:cNvCxnSpPr>
            <a:cxnSpLocks/>
            <a:stCxn id="87" idx="2"/>
            <a:endCxn id="89" idx="0"/>
          </p:cNvCxnSpPr>
          <p:nvPr/>
        </p:nvCxnSpPr>
        <p:spPr>
          <a:xfrm rot="5400000">
            <a:off x="7653344" y="7018345"/>
            <a:ext cx="211105" cy="4892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カギ線コネクタ 91">
            <a:extLst>
              <a:ext uri="{FF2B5EF4-FFF2-40B4-BE49-F238E27FC236}">
                <a16:creationId xmlns:a16="http://schemas.microsoft.com/office/drawing/2014/main" id="{9D518380-DF4E-3E47-B099-386DE2D575B2}"/>
              </a:ext>
            </a:extLst>
          </p:cNvPr>
          <p:cNvCxnSpPr>
            <a:cxnSpLocks/>
            <a:stCxn id="89" idx="2"/>
            <a:endCxn id="95" idx="0"/>
          </p:cNvCxnSpPr>
          <p:nvPr/>
        </p:nvCxnSpPr>
        <p:spPr>
          <a:xfrm rot="16200000" flipH="1">
            <a:off x="7662985" y="7589139"/>
            <a:ext cx="193358" cy="6429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A4C89A98-374B-AD41-8E79-252BCD857A60}"/>
              </a:ext>
            </a:extLst>
          </p:cNvPr>
          <p:cNvSpPr txBox="1"/>
          <p:nvPr/>
        </p:nvSpPr>
        <p:spPr>
          <a:xfrm>
            <a:off x="4850107" y="10067929"/>
            <a:ext cx="580962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Analyzed visible spectra of bulk samples with CMOS camera </a:t>
            </a:r>
            <a:endParaRPr lang="ja-JP" altLang="en-US" dirty="0"/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1E0557FA-AEB7-7043-87F5-723D01FAC27B}"/>
              </a:ext>
            </a:extLst>
          </p:cNvPr>
          <p:cNvSpPr txBox="1"/>
          <p:nvPr/>
        </p:nvSpPr>
        <p:spPr>
          <a:xfrm>
            <a:off x="5238572" y="7689033"/>
            <a:ext cx="504861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Analyzed infrared spectra of bulk samples with FT-IR</a:t>
            </a:r>
            <a:endParaRPr lang="ja-JP" altLang="en-US" dirty="0"/>
          </a:p>
        </p:txBody>
      </p:sp>
      <p:cxnSp>
        <p:nvCxnSpPr>
          <p:cNvPr id="99" name="カギ線コネクタ 98">
            <a:extLst>
              <a:ext uri="{FF2B5EF4-FFF2-40B4-BE49-F238E27FC236}">
                <a16:creationId xmlns:a16="http://schemas.microsoft.com/office/drawing/2014/main" id="{E6D4E364-A6C0-6D42-A643-44EDBEB486CB}"/>
              </a:ext>
            </a:extLst>
          </p:cNvPr>
          <p:cNvCxnSpPr>
            <a:cxnSpLocks/>
            <a:stCxn id="95" idx="2"/>
            <a:endCxn id="204" idx="0"/>
          </p:cNvCxnSpPr>
          <p:nvPr/>
        </p:nvCxnSpPr>
        <p:spPr>
          <a:xfrm rot="16200000" flipH="1">
            <a:off x="7660586" y="8160658"/>
            <a:ext cx="209360" cy="4774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カギ線コネクタ 102">
            <a:extLst>
              <a:ext uri="{FF2B5EF4-FFF2-40B4-BE49-F238E27FC236}">
                <a16:creationId xmlns:a16="http://schemas.microsoft.com/office/drawing/2014/main" id="{F438DFA6-1B13-A245-A802-4E4AFFF514CB}"/>
              </a:ext>
            </a:extLst>
          </p:cNvPr>
          <p:cNvCxnSpPr>
            <a:cxnSpLocks/>
            <a:stCxn id="68" idx="2"/>
            <a:endCxn id="134" idx="0"/>
          </p:cNvCxnSpPr>
          <p:nvPr/>
        </p:nvCxnSpPr>
        <p:spPr>
          <a:xfrm rot="5400000">
            <a:off x="7559223" y="2612193"/>
            <a:ext cx="413665" cy="6350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カギ線コネクタ 105">
            <a:extLst>
              <a:ext uri="{FF2B5EF4-FFF2-40B4-BE49-F238E27FC236}">
                <a16:creationId xmlns:a16="http://schemas.microsoft.com/office/drawing/2014/main" id="{32B32A06-F9D7-A244-AA21-7F7957B42E10}"/>
              </a:ext>
            </a:extLst>
          </p:cNvPr>
          <p:cNvCxnSpPr>
            <a:cxnSpLocks/>
            <a:stCxn id="45" idx="2"/>
            <a:endCxn id="48" idx="0"/>
          </p:cNvCxnSpPr>
          <p:nvPr/>
        </p:nvCxnSpPr>
        <p:spPr>
          <a:xfrm rot="5400000">
            <a:off x="2131622" y="3602835"/>
            <a:ext cx="210550" cy="7072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カギ線コネクタ 108">
            <a:extLst>
              <a:ext uri="{FF2B5EF4-FFF2-40B4-BE49-F238E27FC236}">
                <a16:creationId xmlns:a16="http://schemas.microsoft.com/office/drawing/2014/main" id="{A4ED73EB-204B-CE47-9EBC-A777E8C8BF63}"/>
              </a:ext>
            </a:extLst>
          </p:cNvPr>
          <p:cNvCxnSpPr>
            <a:cxnSpLocks/>
            <a:stCxn id="54" idx="2"/>
            <a:endCxn id="60" idx="0"/>
          </p:cNvCxnSpPr>
          <p:nvPr/>
        </p:nvCxnSpPr>
        <p:spPr>
          <a:xfrm rot="5400000">
            <a:off x="2131869" y="7755457"/>
            <a:ext cx="222326" cy="7502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9" name="正方形/長方形 128">
            <a:extLst>
              <a:ext uri="{FF2B5EF4-FFF2-40B4-BE49-F238E27FC236}">
                <a16:creationId xmlns:a16="http://schemas.microsoft.com/office/drawing/2014/main" id="{BE98AFFB-EB9F-3249-A13D-CA9AC41FF809}"/>
              </a:ext>
            </a:extLst>
          </p:cNvPr>
          <p:cNvSpPr/>
          <p:nvPr/>
        </p:nvSpPr>
        <p:spPr>
          <a:xfrm>
            <a:off x="4750070" y="93988"/>
            <a:ext cx="5997971" cy="2373757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191" tIns="38096" rIns="76191" bIns="380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500"/>
          </a:p>
        </p:txBody>
      </p: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28957EEF-533A-2144-9EE5-E3AF42FC9500}"/>
              </a:ext>
            </a:extLst>
          </p:cNvPr>
          <p:cNvSpPr txBox="1"/>
          <p:nvPr/>
        </p:nvSpPr>
        <p:spPr>
          <a:xfrm>
            <a:off x="4722577" y="24976"/>
            <a:ext cx="1749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/>
              <a:t>Vacuum Condition</a:t>
            </a:r>
            <a:endParaRPr lang="ja-JP" altLang="en-US" sz="1600" b="1" dirty="0"/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32014580-073A-414E-A23E-75EDAEE70AD5}"/>
              </a:ext>
            </a:extLst>
          </p:cNvPr>
          <p:cNvSpPr txBox="1"/>
          <p:nvPr/>
        </p:nvSpPr>
        <p:spPr>
          <a:xfrm>
            <a:off x="5396186" y="2822201"/>
            <a:ext cx="473338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Removed the catcher from the inner lid at CC3-3</a:t>
            </a:r>
            <a:endParaRPr lang="ja-JP" altLang="en-US" dirty="0"/>
          </a:p>
        </p:txBody>
      </p:sp>
      <p:cxnSp>
        <p:nvCxnSpPr>
          <p:cNvPr id="136" name="カギ線コネクタ 135">
            <a:extLst>
              <a:ext uri="{FF2B5EF4-FFF2-40B4-BE49-F238E27FC236}">
                <a16:creationId xmlns:a16="http://schemas.microsoft.com/office/drawing/2014/main" id="{4DF16FD9-A908-6A42-BB56-BE5BEC098A78}"/>
              </a:ext>
            </a:extLst>
          </p:cNvPr>
          <p:cNvCxnSpPr>
            <a:cxnSpLocks/>
            <a:stCxn id="134" idx="2"/>
            <a:endCxn id="140" idx="0"/>
          </p:cNvCxnSpPr>
          <p:nvPr/>
        </p:nvCxnSpPr>
        <p:spPr>
          <a:xfrm rot="5400000">
            <a:off x="7661094" y="3293319"/>
            <a:ext cx="203573" cy="12700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A9B9CB21-4E71-5E43-B993-27266A68D885}"/>
              </a:ext>
            </a:extLst>
          </p:cNvPr>
          <p:cNvSpPr txBox="1"/>
          <p:nvPr/>
        </p:nvSpPr>
        <p:spPr>
          <a:xfrm>
            <a:off x="6143041" y="3395106"/>
            <a:ext cx="323967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Transferred the catcher to CC4-2</a:t>
            </a:r>
            <a:endParaRPr lang="ja-JP" altLang="en-US" dirty="0"/>
          </a:p>
        </p:txBody>
      </p:sp>
      <p:cxnSp>
        <p:nvCxnSpPr>
          <p:cNvPr id="142" name="カギ線コネクタ 141">
            <a:extLst>
              <a:ext uri="{FF2B5EF4-FFF2-40B4-BE49-F238E27FC236}">
                <a16:creationId xmlns:a16="http://schemas.microsoft.com/office/drawing/2014/main" id="{507B8D4E-B872-7346-8BEB-0B61C6D24D25}"/>
              </a:ext>
            </a:extLst>
          </p:cNvPr>
          <p:cNvCxnSpPr>
            <a:cxnSpLocks/>
            <a:stCxn id="140" idx="2"/>
            <a:endCxn id="81" idx="0"/>
          </p:cNvCxnSpPr>
          <p:nvPr/>
        </p:nvCxnSpPr>
        <p:spPr>
          <a:xfrm rot="5400000">
            <a:off x="7661702" y="3857692"/>
            <a:ext cx="194432" cy="7925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テキスト ボックス 164">
            <a:extLst>
              <a:ext uri="{FF2B5EF4-FFF2-40B4-BE49-F238E27FC236}">
                <a16:creationId xmlns:a16="http://schemas.microsoft.com/office/drawing/2014/main" id="{9921146B-0397-4A44-BDE1-80F8B34D7E43}"/>
              </a:ext>
            </a:extLst>
          </p:cNvPr>
          <p:cNvSpPr txBox="1"/>
          <p:nvPr/>
        </p:nvSpPr>
        <p:spPr>
          <a:xfrm>
            <a:off x="6143041" y="4541755"/>
            <a:ext cx="323967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Transferred the catcher to CC4-1</a:t>
            </a:r>
            <a:endParaRPr lang="ja-JP" altLang="en-US" dirty="0"/>
          </a:p>
        </p:txBody>
      </p:sp>
      <p:cxnSp>
        <p:nvCxnSpPr>
          <p:cNvPr id="169" name="カギ線コネクタ 168">
            <a:extLst>
              <a:ext uri="{FF2B5EF4-FFF2-40B4-BE49-F238E27FC236}">
                <a16:creationId xmlns:a16="http://schemas.microsoft.com/office/drawing/2014/main" id="{C7CEDB05-E9A6-4544-B57E-6ED547087DB7}"/>
              </a:ext>
            </a:extLst>
          </p:cNvPr>
          <p:cNvCxnSpPr>
            <a:cxnSpLocks/>
            <a:stCxn id="165" idx="2"/>
            <a:endCxn id="83" idx="0"/>
          </p:cNvCxnSpPr>
          <p:nvPr/>
        </p:nvCxnSpPr>
        <p:spPr>
          <a:xfrm rot="5400000">
            <a:off x="7658698" y="5015177"/>
            <a:ext cx="208272" cy="93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テキスト ボックス 177">
            <a:extLst>
              <a:ext uri="{FF2B5EF4-FFF2-40B4-BE49-F238E27FC236}">
                <a16:creationId xmlns:a16="http://schemas.microsoft.com/office/drawing/2014/main" id="{CF49AAD1-224C-D642-897E-07EC2479E905}"/>
              </a:ext>
            </a:extLst>
          </p:cNvPr>
          <p:cNvSpPr txBox="1"/>
          <p:nvPr/>
        </p:nvSpPr>
        <p:spPr>
          <a:xfrm>
            <a:off x="6076137" y="5976104"/>
            <a:ext cx="337041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Transferred bulk samples to CC4-2</a:t>
            </a:r>
            <a:endParaRPr lang="ja-JP" altLang="en-US" dirty="0"/>
          </a:p>
        </p:txBody>
      </p:sp>
      <p:cxnSp>
        <p:nvCxnSpPr>
          <p:cNvPr id="188" name="カギ線コネクタ 187">
            <a:extLst>
              <a:ext uri="{FF2B5EF4-FFF2-40B4-BE49-F238E27FC236}">
                <a16:creationId xmlns:a16="http://schemas.microsoft.com/office/drawing/2014/main" id="{2DEC7034-3193-6C4C-8341-D4B96C8FE5A4}"/>
              </a:ext>
            </a:extLst>
          </p:cNvPr>
          <p:cNvCxnSpPr>
            <a:cxnSpLocks/>
            <a:stCxn id="178" idx="2"/>
            <a:endCxn id="87" idx="0"/>
          </p:cNvCxnSpPr>
          <p:nvPr/>
        </p:nvCxnSpPr>
        <p:spPr>
          <a:xfrm rot="5400000">
            <a:off x="7661108" y="6445671"/>
            <a:ext cx="200471" cy="1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テキスト ボックス 203">
            <a:extLst>
              <a:ext uri="{FF2B5EF4-FFF2-40B4-BE49-F238E27FC236}">
                <a16:creationId xmlns:a16="http://schemas.microsoft.com/office/drawing/2014/main" id="{A5839C38-F6FA-9042-BE25-330D76731850}"/>
              </a:ext>
            </a:extLst>
          </p:cNvPr>
          <p:cNvSpPr txBox="1"/>
          <p:nvPr/>
        </p:nvSpPr>
        <p:spPr>
          <a:xfrm>
            <a:off x="6082447" y="8267725"/>
            <a:ext cx="337041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Transferred bulk samples to CC3-3</a:t>
            </a:r>
            <a:endParaRPr lang="ja-JP" altLang="en-US" dirty="0"/>
          </a:p>
        </p:txBody>
      </p:sp>
      <p:sp>
        <p:nvSpPr>
          <p:cNvPr id="222" name="テキスト ボックス 221">
            <a:extLst>
              <a:ext uri="{FF2B5EF4-FFF2-40B4-BE49-F238E27FC236}">
                <a16:creationId xmlns:a16="http://schemas.microsoft.com/office/drawing/2014/main" id="{2A130D1F-D2C8-DC45-8A94-CC99FEFA5CFB}"/>
              </a:ext>
            </a:extLst>
          </p:cNvPr>
          <p:cNvSpPr txBox="1"/>
          <p:nvPr/>
        </p:nvSpPr>
        <p:spPr>
          <a:xfrm>
            <a:off x="4912240" y="8862505"/>
            <a:ext cx="570939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Analyzed infrared spectra of bulk samples with </a:t>
            </a:r>
            <a:r>
              <a:rPr lang="en-US" altLang="ja-JP" dirty="0" err="1"/>
              <a:t>MicrOmega</a:t>
            </a:r>
            <a:endParaRPr lang="ja-JP" altLang="en-US" dirty="0"/>
          </a:p>
        </p:txBody>
      </p:sp>
      <p:cxnSp>
        <p:nvCxnSpPr>
          <p:cNvPr id="240" name="カギ線コネクタ 239">
            <a:extLst>
              <a:ext uri="{FF2B5EF4-FFF2-40B4-BE49-F238E27FC236}">
                <a16:creationId xmlns:a16="http://schemas.microsoft.com/office/drawing/2014/main" id="{A8A457DE-825D-6441-ABF1-7DA30E760746}"/>
              </a:ext>
            </a:extLst>
          </p:cNvPr>
          <p:cNvCxnSpPr>
            <a:cxnSpLocks/>
            <a:stCxn id="204" idx="2"/>
            <a:endCxn id="222" idx="0"/>
          </p:cNvCxnSpPr>
          <p:nvPr/>
        </p:nvCxnSpPr>
        <p:spPr>
          <a:xfrm rot="5400000">
            <a:off x="7654571" y="8749423"/>
            <a:ext cx="225448" cy="716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カギ線コネクタ 243">
            <a:extLst>
              <a:ext uri="{FF2B5EF4-FFF2-40B4-BE49-F238E27FC236}">
                <a16:creationId xmlns:a16="http://schemas.microsoft.com/office/drawing/2014/main" id="{1154BE2D-9226-A14A-8477-923F0B8B5CE7}"/>
              </a:ext>
            </a:extLst>
          </p:cNvPr>
          <p:cNvCxnSpPr>
            <a:cxnSpLocks/>
            <a:stCxn id="222" idx="2"/>
            <a:endCxn id="245" idx="0"/>
          </p:cNvCxnSpPr>
          <p:nvPr/>
        </p:nvCxnSpPr>
        <p:spPr>
          <a:xfrm rot="5400000">
            <a:off x="7640376" y="9346416"/>
            <a:ext cx="241141" cy="11983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テキスト ボックス 244">
            <a:extLst>
              <a:ext uri="{FF2B5EF4-FFF2-40B4-BE49-F238E27FC236}">
                <a16:creationId xmlns:a16="http://schemas.microsoft.com/office/drawing/2014/main" id="{E2244461-5072-754D-8E6E-E9CBFD7C0A34}"/>
              </a:ext>
            </a:extLst>
          </p:cNvPr>
          <p:cNvSpPr txBox="1"/>
          <p:nvPr/>
        </p:nvSpPr>
        <p:spPr>
          <a:xfrm>
            <a:off x="6069748" y="9472978"/>
            <a:ext cx="337041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Transferred bulk samples to CC4-2</a:t>
            </a:r>
            <a:endParaRPr lang="ja-JP" altLang="en-US" dirty="0"/>
          </a:p>
        </p:txBody>
      </p:sp>
      <p:cxnSp>
        <p:nvCxnSpPr>
          <p:cNvPr id="246" name="カギ線コネクタ 245">
            <a:extLst>
              <a:ext uri="{FF2B5EF4-FFF2-40B4-BE49-F238E27FC236}">
                <a16:creationId xmlns:a16="http://schemas.microsoft.com/office/drawing/2014/main" id="{087F29D5-1A7F-A24E-BF2D-39924C661408}"/>
              </a:ext>
            </a:extLst>
          </p:cNvPr>
          <p:cNvCxnSpPr>
            <a:cxnSpLocks/>
            <a:stCxn id="245" idx="2"/>
            <a:endCxn id="93" idx="0"/>
          </p:cNvCxnSpPr>
          <p:nvPr/>
        </p:nvCxnSpPr>
        <p:spPr>
          <a:xfrm rot="5400000">
            <a:off x="7642129" y="9955103"/>
            <a:ext cx="225619" cy="33"/>
          </a:xfrm>
          <a:prstGeom prst="bent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正方形/長方形 266">
            <a:extLst>
              <a:ext uri="{FF2B5EF4-FFF2-40B4-BE49-F238E27FC236}">
                <a16:creationId xmlns:a16="http://schemas.microsoft.com/office/drawing/2014/main" id="{2784D9A2-C7F1-5A4F-B781-BBBE0F56EBEB}"/>
              </a:ext>
            </a:extLst>
          </p:cNvPr>
          <p:cNvSpPr/>
          <p:nvPr/>
        </p:nvSpPr>
        <p:spPr>
          <a:xfrm>
            <a:off x="71377" y="6163814"/>
            <a:ext cx="4394790" cy="2177769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191" tIns="38096" rIns="76191" bIns="380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500"/>
          </a:p>
        </p:txBody>
      </p:sp>
      <p:sp>
        <p:nvSpPr>
          <p:cNvPr id="268" name="テキスト ボックス 267">
            <a:extLst>
              <a:ext uri="{FF2B5EF4-FFF2-40B4-BE49-F238E27FC236}">
                <a16:creationId xmlns:a16="http://schemas.microsoft.com/office/drawing/2014/main" id="{86C1D51C-A333-8248-AED8-3AC643BE3C21}"/>
              </a:ext>
            </a:extLst>
          </p:cNvPr>
          <p:cNvSpPr txBox="1"/>
          <p:nvPr/>
        </p:nvSpPr>
        <p:spPr>
          <a:xfrm>
            <a:off x="0" y="6106688"/>
            <a:ext cx="23926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/>
              <a:t>Class 1,000 Clean Room</a:t>
            </a:r>
            <a:endParaRPr lang="ja-JP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957184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465</TotalTime>
  <Words>221</Words>
  <Application>Microsoft Macintosh PowerPoint</Application>
  <PresentationFormat>ユーザー設定</PresentationFormat>
  <Paragraphs>40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矢田 達</dc:creator>
  <cp:lastModifiedBy>矢田 達</cp:lastModifiedBy>
  <cp:revision>13</cp:revision>
  <dcterms:created xsi:type="dcterms:W3CDTF">2021-08-10T01:44:20Z</dcterms:created>
  <dcterms:modified xsi:type="dcterms:W3CDTF">2021-08-10T10:32:03Z</dcterms:modified>
</cp:coreProperties>
</file>